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a69aaedc8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a69aaedc8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a69aaedc8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a69aaedc8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a69aaedc8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a69aaedc8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69aaedc8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a69aaedc8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a69aaedc88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a69aaedc8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a7f7e71ad9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a7f7e71ad9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a7f7e71ad9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a7f7e71ad9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a7f7e71ad9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a7f7e71ad9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a8f7e10dc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a8f7e10dc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a8f7e10dc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a8f7e10dc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a69aaedc8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a69aaedc8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a8f7e10dc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a8f7e10dc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8f7e10dc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a8f7e10dc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8f7e10dc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a8f7e10dc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a7f7e71ad9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a7f7e71ad9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a7f7e71ad9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a7f7e71ad9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a7f7e71ad9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a7f7e71ad9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a69aaedc8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a69aaedc8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a7f7e71ad9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a7f7e71ad9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a7f7e71ad9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a7f7e71ad9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a69aaedc8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a69aaedc8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a69aaedc8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a69aaedc8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a69aaedc8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a69aaedc8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981549"/>
            <a:ext cx="9144000" cy="70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lack and white graphic pattern" id="53" name="Google Shape;53;p13" title="Graphic pattern"/>
          <p:cNvPicPr preferRelativeResize="0"/>
          <p:nvPr/>
        </p:nvPicPr>
        <p:blipFill rotWithShape="1">
          <a:blip r:embed="rId2">
            <a:alphaModFix/>
          </a:blip>
          <a:srcRect b="38309" l="0" r="0" t="38312"/>
          <a:stretch/>
        </p:blipFill>
        <p:spPr>
          <a:xfrm>
            <a:off x="0" y="0"/>
            <a:ext cx="9144006" cy="98155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type="ctrTitle"/>
          </p:nvPr>
        </p:nvSpPr>
        <p:spPr>
          <a:xfrm>
            <a:off x="2938225" y="2491450"/>
            <a:ext cx="5379900" cy="1019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938225" y="3571325"/>
            <a:ext cx="5379900" cy="55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None/>
              <a:defRPr sz="1400">
                <a:solidFill>
                  <a:srgbClr val="21212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None/>
              <a:defRPr sz="1400">
                <a:solidFill>
                  <a:srgbClr val="21212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None/>
              <a:defRPr sz="1400">
                <a:solidFill>
                  <a:srgbClr val="21212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None/>
              <a:defRPr sz="1400">
                <a:solidFill>
                  <a:srgbClr val="21212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None/>
              <a:defRPr sz="1400">
                <a:solidFill>
                  <a:srgbClr val="21212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None/>
              <a:defRPr sz="1400">
                <a:solidFill>
                  <a:srgbClr val="21212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None/>
              <a:defRPr sz="1400">
                <a:solidFill>
                  <a:srgbClr val="21212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None/>
              <a:defRPr sz="1400">
                <a:solidFill>
                  <a:srgbClr val="21212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None/>
              <a:defRPr sz="1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kaggle.com/datasets/mlg-ulb/creditcardfraud" TargetMode="External"/><Relationship Id="rId4" Type="http://schemas.openxmlformats.org/officeDocument/2006/relationships/hyperlink" Target="https://www.svds.com/tbt-learning-imbalanced-classes/" TargetMode="External"/><Relationship Id="rId5" Type="http://schemas.openxmlformats.org/officeDocument/2006/relationships/hyperlink" Target="https://towardsdatascience.com/logistic-regression-using-python-sklearn-numpy-mnist-handwriting-recognition-matplotlib-a6b31e2b166a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2938225" y="2491450"/>
            <a:ext cx="5379900" cy="10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Fraud Detection ML Project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2938225" y="3571325"/>
            <a:ext cx="5379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Sergey Hovhannisyan &amp; Arnav Kanwal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Results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Overall, we get a test set recall score of 99.1%. Seems extremely accurate for detecting </a:t>
            </a:r>
            <a:r>
              <a:rPr lang="en">
                <a:solidFill>
                  <a:schemeClr val="accent2"/>
                </a:solidFill>
              </a:rPr>
              <a:t>fraudulent</a:t>
            </a:r>
            <a:r>
              <a:rPr lang="en">
                <a:solidFill>
                  <a:schemeClr val="accent2"/>
                </a:solidFill>
              </a:rPr>
              <a:t> transactions.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 = 1000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F1-score = 85.7%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No polynomial transformation and using L2 regularization.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</a:rPr>
              <a:t>Data is highly linearly separable.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800" y="773225"/>
            <a:ext cx="4424650" cy="32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 SVM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AutoNum type="arabicPeriod"/>
            </a:pPr>
            <a:r>
              <a:rPr lang="en">
                <a:solidFill>
                  <a:schemeClr val="accent2"/>
                </a:solidFill>
              </a:rPr>
              <a:t>Linear Kernel with L1 Regularization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AutoNum type="arabicPeriod"/>
            </a:pPr>
            <a:r>
              <a:rPr lang="en">
                <a:solidFill>
                  <a:schemeClr val="accent2"/>
                </a:solidFill>
              </a:rPr>
              <a:t>Polynomial Kernel with L2 Regularization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AutoNum type="arabicPeriod"/>
            </a:pPr>
            <a:r>
              <a:rPr lang="en">
                <a:solidFill>
                  <a:schemeClr val="accent2"/>
                </a:solidFill>
              </a:rPr>
              <a:t>RBF Kernel with L2 regularization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Kernel</a:t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389600"/>
            <a:ext cx="3464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Worst Performance: C=0.001, Train Recall = 0.186947, Test Recall = 0.18867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Performance: C=10, Train Recall = 0.91808, Test Recall = 0.933962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525" y="1311300"/>
            <a:ext cx="419100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Polynomial Kernel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389600"/>
            <a:ext cx="3464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Performance: C=0.001, Train Recall = 0.6767, Test Recall = 0.632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Worst Performance: C=0.1, Train Recall = 0.8283, Test Recall = 0.8019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7750" y="1114425"/>
            <a:ext cx="4143375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RBF Kernel</a:t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Worst Performance: C=0.001, Train Recall = 0.700012, Test Recall = 0.6981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Performance: C=1000, Train Recall = 0.91078, Test Recall = 0.8962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075" y="1081088"/>
            <a:ext cx="416242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RBF Kernel</a:t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Worst Performance: C=0.001, Train Recall = 0.700012, Test Recall = 0.6981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Performance: C=1000, Train Recall = 0.91078, Test Recall = 0.8962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075" y="1081088"/>
            <a:ext cx="416242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- Results</a:t>
            </a:r>
            <a:endParaRPr/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Transformations are extremely expensive and did not perform better than linear kernel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Bottleneck of data is oversampling is not representative of actual fraudulent data but only increases the number of similar examples that exist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Best result is test recall of 0.934 (recall converges around this percentage)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311700" y="1626500"/>
            <a:ext cx="3185400" cy="20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Layer (Poor)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Layer (Steady)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 of neurons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Regularization</a:t>
            </a:r>
            <a:endParaRPr/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1950" y="1234250"/>
            <a:ext cx="5726374" cy="286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Layer ANN</a:t>
            </a:r>
            <a:endParaRPr/>
          </a:p>
        </p:txBody>
      </p:sp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311700" y="1152475"/>
            <a:ext cx="4128900" cy="3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Input Layer: 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200 Neurons &amp; L2 Reg. &amp; ReLU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250 Neurons &amp; L1 Reg. &amp; ReLU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Hidden Layer: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150 Neurons &amp; L2 &amp; ReLU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100 Neurons &amp; L1 &amp; ReLU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Output Layer: 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1 Neuron &amp; Sigmoid</a:t>
            </a: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b="0" l="19686" r="2004" t="0"/>
          <a:stretch/>
        </p:blipFill>
        <p:spPr>
          <a:xfrm>
            <a:off x="4440675" y="1152475"/>
            <a:ext cx="4391625" cy="31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vs C</a:t>
            </a: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5225"/>
            <a:ext cx="4502825" cy="3367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650" y="1017725"/>
            <a:ext cx="4502825" cy="33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356125"/>
            <a:ext cx="4688700" cy="26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CCFD dataset is pulled from Kaggle</a:t>
            </a:r>
            <a:endParaRPr/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09/2013 European cardholders’ transactions</a:t>
            </a:r>
            <a:endParaRPr/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There are 284,807 total samples</a:t>
            </a:r>
            <a:endParaRPr/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Only 492 fraudulent transactions</a:t>
            </a:r>
            <a:endParaRPr/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Analyze &amp; Prevent Frauds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400" y="1356125"/>
            <a:ext cx="3934025" cy="263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Layer ANN</a:t>
            </a:r>
            <a:endParaRPr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311700" y="1152475"/>
            <a:ext cx="363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Input Layer: 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200 Neurons &amp; L2 Reg. &amp; ReLU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250 Neurons &amp; L1 Reg. &amp; ReLU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Output Layer: 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1 Neuron &amp; Sigmoid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Max Recall: 0.98</a:t>
            </a:r>
            <a:endParaRPr/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175" y="593750"/>
            <a:ext cx="3975124" cy="397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vs C</a:t>
            </a: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533850" cy="3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075" y="1170125"/>
            <a:ext cx="4533850" cy="3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Scores for All ANN Trained Models</a:t>
            </a:r>
            <a:endParaRPr/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750" y="1017725"/>
            <a:ext cx="441583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Results </a:t>
            </a:r>
            <a:endParaRPr/>
          </a:p>
        </p:txBody>
      </p:sp>
      <p:sp>
        <p:nvSpPr>
          <p:cNvPr id="209" name="Google Shape;209;p36"/>
          <p:cNvSpPr txBox="1"/>
          <p:nvPr>
            <p:ph idx="1" type="body"/>
          </p:nvPr>
        </p:nvSpPr>
        <p:spPr>
          <a:xfrm>
            <a:off x="311700" y="1152475"/>
            <a:ext cx="8326200" cy="20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Logistic regression, no transformation performs best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Bottlenecks: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Unbalanced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Oversampling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 variance, low bias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is linearly separable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recall and not a large number of false negatives</a:t>
            </a:r>
            <a:endParaRPr/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544" y="3221548"/>
            <a:ext cx="7042518" cy="14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216" name="Google Shape;21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“Credit Card Fraud Detection,”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Group - ULB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Kaggle,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https://www.kaggle.com/datasets/mlg-ulb/creditcardfraud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Fawcett, Tom, “Learning from Imbalanced Classes,”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Silicon Valley Data Science,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 Nov. 2017,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https://www.svds.com/tbt-learning-imbalanced-classes/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‌Galarnyk, Michael,  “Logistic Regression using Python (scikit-learn),”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Towards Data Science,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 Sep 2017,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https://towardsdatascience.com/logistic-regression-using-python-sklearn-numpy-mnist-handwriting-recognition-matplotlib-a6b31e2b166a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Time</a:t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664675" y="1866213"/>
            <a:ext cx="3466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Prevent Frauds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 Not Trust Yourself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Too Late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Real Time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Adapting to Habits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225" y="1017738"/>
            <a:ext cx="382097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516950"/>
            <a:ext cx="4399200" cy="21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Extremely Imbalanced (0.17% Fraud Ratio)</a:t>
            </a:r>
            <a:endParaRPr/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Feature Reduction (32-&gt;22 / Chi-Squared)</a:t>
            </a:r>
            <a:endParaRPr/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Randomized Small Subspace of Normals</a:t>
            </a:r>
            <a:endParaRPr/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Random Over Sampling Technique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900" y="1152476"/>
            <a:ext cx="4121401" cy="257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Matrix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325" y="1017725"/>
            <a:ext cx="7574021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Frauds vs Genuine Transactions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74" y="1258600"/>
            <a:ext cx="7866451" cy="37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Polynomial Feature Transformation without Regularization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K-Fold Cross Validation, L1 &amp; L2 Regularization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Polynomial Feature Transformation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925" y="1640750"/>
            <a:ext cx="7847026" cy="2483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K-Fold Cross Validation Results</a:t>
            </a:r>
            <a:endParaRPr/>
          </a:p>
        </p:txBody>
      </p:sp>
      <p:sp>
        <p:nvSpPr>
          <p:cNvPr id="113" name="Google Shape;113;p22"/>
          <p:cNvSpPr txBox="1"/>
          <p:nvPr/>
        </p:nvSpPr>
        <p:spPr>
          <a:xfrm>
            <a:off x="5827050" y="1275450"/>
            <a:ext cx="285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Testing range C = λ^-1 of 0.001 to 10000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5319575" cy="18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775" y="3043500"/>
            <a:ext cx="5319574" cy="19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